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406" r:id="rId2"/>
    <p:sldId id="374" r:id="rId3"/>
    <p:sldId id="373" r:id="rId4"/>
    <p:sldId id="375" r:id="rId5"/>
    <p:sldId id="376" r:id="rId6"/>
    <p:sldId id="272" r:id="rId7"/>
    <p:sldId id="389" r:id="rId8"/>
    <p:sldId id="391" r:id="rId9"/>
    <p:sldId id="392" r:id="rId10"/>
    <p:sldId id="390" r:id="rId11"/>
    <p:sldId id="393"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220" autoAdjust="0"/>
  </p:normalViewPr>
  <p:slideViewPr>
    <p:cSldViewPr>
      <p:cViewPr varScale="1">
        <p:scale>
          <a:sx n="102" d="100"/>
          <a:sy n="102"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4" d="100"/>
          <a:sy n="74" d="100"/>
        </p:scale>
        <p:origin x="32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z="1000">
                <a:latin typeface="Arial" panose="020B0604020202020204" pitchFamily="34" charset="0"/>
                <a:cs typeface="Arial" panose="020B0604020202020204" pitchFamily="34" charset="0"/>
              </a:rPr>
              <a:t>Class – The Life Of Christ (207)</a:t>
            </a:r>
            <a:endParaRPr lang="en-US"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sz="1000">
                <a:latin typeface="Arial" panose="020B0604020202020204" pitchFamily="34" charset="0"/>
                <a:cs typeface="Arial" panose="020B0604020202020204" pitchFamily="34" charset="0"/>
              </a:rPr>
              <a:t>5/6/2020 pm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B287F88-45EE-45D4-9D26-9D128B87E348}" type="slidenum">
              <a:rPr lang="en-US" sz="100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r>
              <a:rPr lang="en-US"/>
              <a:t>Class – The Life Of Christ (207)</a:t>
            </a:r>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r>
              <a:rPr lang="en-US"/>
              <a:t>5/6/2020 pm</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82BDFBE-646C-4282-B86A-8E48B8D76660}" type="slidenum">
              <a:rPr lang="en-US" smtClean="0"/>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1</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561F781A-1420-4653-B6E7-1A40A00A4239}"/>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90DB0A76-5086-4B3F-89AD-74501F725142}"/>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D35435B2-628F-41F0-9C27-F7A9A5D34513}"/>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39884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“Faithless to God, unclean, apostate.” </a:t>
            </a:r>
            <a:r>
              <a:rPr lang="en-US" sz="800" dirty="0"/>
              <a:t>(Thayer)</a:t>
            </a:r>
          </a:p>
          <a:p>
            <a:r>
              <a:rPr lang="en-US" dirty="0"/>
              <a:t>John 3:19</a:t>
            </a:r>
          </a:p>
          <a:p>
            <a:r>
              <a:rPr lang="en-US" dirty="0"/>
              <a:t>"This is the judgment, that the Light has come into the world, and men loved the darkness rather than the Light, for their deeds were evil.</a:t>
            </a:r>
          </a:p>
          <a:p>
            <a:r>
              <a:rPr lang="en-US" dirty="0"/>
              <a:t>Heb 3:12-14 - Take care, brethren, that there not be in any one of you an evil, unbelieving heart that falls away from the living God. 13 But encourage one another day after day, as long as it is still called "Today," so that none of you will be hardened by the deceitfulness of sin.”</a:t>
            </a:r>
          </a:p>
          <a:p>
            <a:r>
              <a:rPr lang="en-US" dirty="0"/>
              <a:t>Reference Ezekiel 16:1-32 when God accuses His people of harlotry. </a:t>
            </a:r>
          </a:p>
          <a:p>
            <a:endParaRPr lang="en-US" dirty="0"/>
          </a:p>
          <a:p>
            <a:r>
              <a:rPr lang="en-US" dirty="0"/>
              <a:t>they had left Jehovah and his prophets and were guided by the traditions of men—they simply had given their love and affection to their own doctrines rather than to the law of God: this made them ‘adulterous’”</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10</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16B55CD5-92F5-435F-BCE4-8094D889FC56}"/>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ACDBF61B-DD55-4B17-977B-0C7026AD8F66}"/>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DC1D1D4C-1BCD-4F9B-BE00-421A01BBCE3E}"/>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105603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“Faithless to God, unclean, apostate.” </a:t>
            </a:r>
            <a:r>
              <a:rPr lang="en-US" sz="800" dirty="0"/>
              <a:t>(Thayer)</a:t>
            </a:r>
          </a:p>
          <a:p>
            <a:r>
              <a:rPr lang="en-US" dirty="0"/>
              <a:t>John 3:19</a:t>
            </a:r>
          </a:p>
          <a:p>
            <a:r>
              <a:rPr lang="en-US" dirty="0"/>
              <a:t>"This is the judgment, that the Light has come into the world, and men loved the darkness rather than the Light, for their deeds were evil.</a:t>
            </a:r>
          </a:p>
          <a:p>
            <a:r>
              <a:rPr lang="en-US" dirty="0"/>
              <a:t>Heb 3:12-14 - Take care, brethren, that there not be in any one of you an evil, unbelieving heart that falls away from the living God. 13 But encourage one another day after day, as long as it is still called "Today," so that none of you will be hardened by the deceitfulness of sin.”</a:t>
            </a:r>
          </a:p>
          <a:p>
            <a:r>
              <a:rPr lang="en-US" dirty="0"/>
              <a:t>Reference Ezekiel 16:1-32 when God accuses His people of harlotry. </a:t>
            </a:r>
          </a:p>
          <a:p>
            <a:endParaRPr lang="en-US" dirty="0"/>
          </a:p>
          <a:p>
            <a:r>
              <a:rPr lang="en-US" dirty="0"/>
              <a:t>they had left Jehovah and his prophets and were guided by the traditions of men—they simply had given their love and affection to their own doctrines rather than to the law of God: this made them ‘adulterous’”</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11</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6251B58A-978E-41AC-96CD-7DFB1E511680}"/>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29D62762-A95B-444C-AC32-C83C1E9EE24D}"/>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09490A76-3D88-470F-A090-4539FB86A8F7}"/>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179314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2</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23AEE9BD-0B67-4BC9-8748-0DBE60D872BF}"/>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8B8842AE-90C6-4F7A-82D1-6E302D1F425E}"/>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7BC62820-CBCD-4C02-97D8-0BD15AF6EC7C}"/>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50123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“Sitting” - when applied to Jesus Christ, it applies to His position of authority and dominion. NT:2521</a:t>
            </a:r>
          </a:p>
          <a:p>
            <a:r>
              <a:rPr lang="en-US" dirty="0"/>
              <a:t>“of Christ's position of authority on the throne of God” (Vine's Expository Dictionary)</a:t>
            </a:r>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3</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D8F0ED65-467A-460C-AA04-50D43BCAB3D5}"/>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514D110D-57C1-4429-8B3B-CC88E4D17E6F}"/>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6820CE74-EB94-40BD-A05B-70BAFADF1688}"/>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341772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7:32-37 relates one specific account of healing of a deaf man.</a:t>
            </a:r>
          </a:p>
          <a:p>
            <a:r>
              <a:rPr lang="en-US" dirty="0"/>
              <a:t>Glorified God - Matthew 9:8 following the healing of the paralytic.</a:t>
            </a:r>
          </a:p>
          <a:p>
            <a:r>
              <a:rPr lang="en-US" dirty="0"/>
              <a:t>Mark 7:31-37</a:t>
            </a:r>
          </a:p>
          <a:p>
            <a:r>
              <a:rPr lang="en-US" dirty="0" err="1"/>
              <a:t>aAgain</a:t>
            </a:r>
            <a:r>
              <a:rPr lang="en-US" dirty="0"/>
              <a:t> He went out from the region of </a:t>
            </a:r>
            <a:r>
              <a:rPr lang="en-US" dirty="0" err="1"/>
              <a:t>Tyre</a:t>
            </a:r>
            <a:r>
              <a:rPr lang="en-US" dirty="0"/>
              <a:t>, and came through Sidon to the Sea of Galilee, within the region of Decapolis. 32 They brought to Him one who was deaf and spoke with difficulty, and they implored Him to lay His hand on him. 33 Jesus took him aside from the crowd, by himself, and put His fingers into his ears, and after spitting, He touched his tongue with the saliva; 34 and looking up to heaven with a deep sigh, He said to him, "</a:t>
            </a:r>
            <a:r>
              <a:rPr lang="en-US" dirty="0" err="1"/>
              <a:t>Ephphatha</a:t>
            </a:r>
            <a:r>
              <a:rPr lang="en-US" dirty="0"/>
              <a:t>!" that is, "Be opened!" 35 And his ears were opened, and the impediment of his tongue was removed, and he began speaking plainly. 36 And He gave them orders not to tell anyone; but the more He ordered them, the more widely they continued to proclaim it. 37 They were utterly astonished, saying, "He has done all things well; He makes even the deaf to hear and the mute to speak.“</a:t>
            </a:r>
          </a:p>
          <a:p>
            <a:endParaRPr lang="en-US" dirty="0"/>
          </a:p>
          <a:p>
            <a:r>
              <a:rPr lang="en-US" dirty="0"/>
              <a:t>The verb </a:t>
            </a:r>
            <a:r>
              <a:rPr lang="en-US" i="1" dirty="0" err="1"/>
              <a:t>rhipto</a:t>
            </a:r>
            <a:r>
              <a:rPr lang="en-US" i="1" dirty="0"/>
              <a:t> </a:t>
            </a:r>
            <a:r>
              <a:rPr lang="en-US" dirty="0"/>
              <a:t>means literally to ‘throw down,’ in sorrow and desperation . . . . While the verse may seem to be an act of cruelty on the part of the crowd, it literally is not. The fact that the sick are thrown down at the feet of Jesus means that the crowd placed these desperately ill people into a position of respect, worship, and intercession (41).</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4</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B74BF383-2AFC-4B55-B27E-576B9771C3D5}"/>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B2E419D9-D0AF-4BE8-8EDB-4173A66E9801}"/>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FDAB7096-5F58-4039-A61A-48BED01818E5}"/>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196630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feeding of the 5000 addressed in Matthew 14:13-21 - remember the ultimate cause for His compassion.</a:t>
            </a:r>
          </a:p>
          <a:p>
            <a:r>
              <a:rPr lang="en-US" dirty="0"/>
              <a:t>Audience? Truth commentary raises question of possibility of Gentiles in this part of the sea of Galilee? </a:t>
            </a:r>
            <a:r>
              <a:rPr lang="en-US" b="1" dirty="0"/>
              <a:t>Bottom line: it doesn’t say. </a:t>
            </a:r>
            <a:endParaRPr lang="en-US" dirty="0"/>
          </a:p>
          <a:p>
            <a:endParaRPr lang="en-US" dirty="0"/>
          </a:p>
          <a:p>
            <a:r>
              <a:rPr lang="en-US" dirty="0"/>
              <a:t>5000 w/ 5 loaves and 2 fish with 12 full baskets left.</a:t>
            </a:r>
          </a:p>
          <a:p>
            <a:r>
              <a:rPr lang="en-US" dirty="0"/>
              <a:t>4000 w/ 7 loaves and a “few” small fish. 7 large baskets full. </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5</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B9868DD0-046F-4238-BCA5-B3CCC4D6107E}"/>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140BC68E-F9B0-4740-9965-A390D7E54006}"/>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534F3CE-BDF4-4D87-9973-2CEADF1A8E97}"/>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358354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DALMANUTHA - On the W. of the sea of Galilee as what Mark (Mark 8:10) calls "the regions of </a:t>
            </a:r>
            <a:r>
              <a:rPr lang="en-US" dirty="0" err="1"/>
              <a:t>Dalmanutha</a:t>
            </a:r>
            <a:r>
              <a:rPr lang="en-US" dirty="0"/>
              <a:t>." Matthew (Matt 15:39) calls "the borders of Magdala." Magdala was at the S. end of the plain of Gennesaret, near the water. </a:t>
            </a:r>
            <a:r>
              <a:rPr lang="en-US" dirty="0" err="1"/>
              <a:t>Dalmanutha</a:t>
            </a:r>
            <a:r>
              <a:rPr lang="en-US" dirty="0"/>
              <a:t> is probably now 'Ain-el-</a:t>
            </a:r>
            <a:r>
              <a:rPr lang="en-US" dirty="0" err="1"/>
              <a:t>Barideh</a:t>
            </a:r>
            <a:r>
              <a:rPr lang="en-US" dirty="0"/>
              <a:t>, "the cold fountain," surrounded by ancient walls and ruins of a village, at the mouth of a glen a mile S. of Magdala, near the beach.</a:t>
            </a:r>
          </a:p>
          <a:p>
            <a:r>
              <a:rPr lang="en-US" dirty="0"/>
              <a:t>(from Fausset's Bible Dictionary)</a:t>
            </a:r>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6</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FD4BEA44-D21D-4D57-87FE-027BAF3667E1}"/>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41B20A87-B753-4921-8496-C5A8F08C45C6}"/>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0F51A6E8-F2F3-459B-9CA3-F5890167C2C3}"/>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334074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DALMANUTHA - On the W. of the sea of Galilee as what Mark (Mark 8:10) calls "the regions of </a:t>
            </a:r>
            <a:r>
              <a:rPr lang="en-US" dirty="0" err="1"/>
              <a:t>Dalmanutha</a:t>
            </a:r>
            <a:r>
              <a:rPr lang="en-US" dirty="0"/>
              <a:t>." Matthew (Matt 15:39) calls "the borders of Magdala." Magdala was at the S. end of the plain of Gennesaret, near the water. </a:t>
            </a:r>
            <a:r>
              <a:rPr lang="en-US" dirty="0" err="1"/>
              <a:t>Dalmanutha</a:t>
            </a:r>
            <a:r>
              <a:rPr lang="en-US" dirty="0"/>
              <a:t> is probably now 'Ain-el-</a:t>
            </a:r>
            <a:r>
              <a:rPr lang="en-US" dirty="0" err="1"/>
              <a:t>Barideh</a:t>
            </a:r>
            <a:r>
              <a:rPr lang="en-US" dirty="0"/>
              <a:t>, "the cold fountain," surrounded by ancient walls and ruins of a village, at the mouth of a glen a mile S. of Magdala, near the beach.</a:t>
            </a:r>
          </a:p>
          <a:p>
            <a:r>
              <a:rPr lang="en-US" dirty="0"/>
              <a:t>(from Fausset's Bible Dictionary)</a:t>
            </a:r>
          </a:p>
          <a:p>
            <a:r>
              <a:rPr lang="en-US" dirty="0"/>
              <a:t>Matthew 22:34 - the Pharisees and Sadducees take turns testing Jesus. Commissioned by the Sanhedrin? </a:t>
            </a:r>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7</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CD74BA95-300A-4C9A-9965-BBEFE490A989}"/>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AB85D4E2-D64E-4421-8564-F41D8A4680E3}"/>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BC0E2C2E-D1D1-4680-BE35-7BEAF9A2D46F}"/>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335888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“Sighing deeply” - can you imagine? Shows the humanity of Jesus.</a:t>
            </a:r>
          </a:p>
          <a:p>
            <a:pPr defTabSz="948507">
              <a:defRPr/>
            </a:pPr>
            <a:r>
              <a:rPr lang="en-US" dirty="0"/>
              <a:t>“to groan with intensity and can mean to vent censorious feelings… reveals the exasperation” (Truth Commentary by Stauffer)</a:t>
            </a:r>
          </a:p>
          <a:p>
            <a:pPr defTabSz="948507">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8</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DE9864B3-92D2-456C-B5CC-7CAB508CD76C}"/>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774A2BE8-D17A-4961-805F-9531B4BE126D}"/>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5134B23D-5AC5-4639-BC3D-D14A46ADA095}"/>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400650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Acts 13:27, “recognizing not” “not to know (through lack of information or intelligence); by implication, to ignore (through disinclination):” (Strong’s)</a:t>
            </a:r>
          </a:p>
          <a:p>
            <a:pPr defTabSz="948507">
              <a:defRPr/>
            </a:pPr>
            <a:endParaRPr lang="en-US" dirty="0"/>
          </a:p>
          <a:p>
            <a:r>
              <a:rPr lang="en-US" dirty="0"/>
              <a:t>Pliny the Elder described the same method of predicting fair and foul weather (</a:t>
            </a:r>
            <a:r>
              <a:rPr lang="en-US" i="1" dirty="0"/>
              <a:t>Natural History </a:t>
            </a:r>
            <a:r>
              <a:rPr lang="en-US" dirty="0"/>
              <a:t>18.78). Lenski explains this phenomenon as the result of Palestine’s</a:t>
            </a:r>
          </a:p>
          <a:p>
            <a:r>
              <a:rPr lang="en-US" dirty="0"/>
              <a:t>position near the Mediterranean. Wind driving precipitation over the sea in the evening produces a red sky, indicating fair weather the next day. On the other hand, a red sky in the morning reveals the wind has driven precipitation over land from the sea during the night, indicating there will be foul weather (611).</a:t>
            </a:r>
          </a:p>
          <a:p>
            <a:pPr defTabSz="948507">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3DF1C5CE-222C-4659-9A99-B99FC42AF6EC}" type="slidenum">
              <a:rPr lang="en-US">
                <a:solidFill>
                  <a:prstClr val="black"/>
                </a:solidFill>
                <a:latin typeface="Palatino Linotype" panose="02040502050505030304"/>
              </a:rPr>
              <a:pPr defTabSz="948507">
                <a:defRPr/>
              </a:pPr>
              <a:t>9</a:t>
            </a:fld>
            <a:endParaRPr lang="en-US">
              <a:solidFill>
                <a:prstClr val="black"/>
              </a:solidFill>
              <a:latin typeface="Palatino Linotype" panose="02040502050505030304"/>
            </a:endParaRPr>
          </a:p>
        </p:txBody>
      </p:sp>
      <p:sp>
        <p:nvSpPr>
          <p:cNvPr id="5" name="Date Placeholder 4">
            <a:extLst>
              <a:ext uri="{FF2B5EF4-FFF2-40B4-BE49-F238E27FC236}">
                <a16:creationId xmlns:a16="http://schemas.microsoft.com/office/drawing/2014/main" id="{CA0B6188-3C98-4514-BC18-9B6F47EDA482}"/>
              </a:ext>
            </a:extLst>
          </p:cNvPr>
          <p:cNvSpPr>
            <a:spLocks noGrp="1"/>
          </p:cNvSpPr>
          <p:nvPr>
            <p:ph type="dt" idx="1"/>
          </p:nvPr>
        </p:nvSpPr>
        <p:spPr/>
        <p:txBody>
          <a:bodyPr/>
          <a:lstStyle/>
          <a:p>
            <a:r>
              <a:rPr lang="en-US"/>
              <a:t>5/6/2020 pm</a:t>
            </a:r>
          </a:p>
        </p:txBody>
      </p:sp>
      <p:sp>
        <p:nvSpPr>
          <p:cNvPr id="6" name="Footer Placeholder 5">
            <a:extLst>
              <a:ext uri="{FF2B5EF4-FFF2-40B4-BE49-F238E27FC236}">
                <a16:creationId xmlns:a16="http://schemas.microsoft.com/office/drawing/2014/main" id="{8F163B40-8217-4D73-A366-8FDDA20BA28F}"/>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AA46F8A9-479C-4E3B-B174-EF8412A7F900}"/>
              </a:ext>
            </a:extLst>
          </p:cNvPr>
          <p:cNvSpPr>
            <a:spLocks noGrp="1"/>
          </p:cNvSpPr>
          <p:nvPr>
            <p:ph type="hdr" sz="quarter"/>
          </p:nvPr>
        </p:nvSpPr>
        <p:spPr/>
        <p:txBody>
          <a:bodyPr/>
          <a:lstStyle/>
          <a:p>
            <a:r>
              <a:rPr lang="en-US"/>
              <a:t>Class – The Life Of Christ (207)</a:t>
            </a:r>
          </a:p>
        </p:txBody>
      </p:sp>
    </p:spTree>
    <p:extLst>
      <p:ext uri="{BB962C8B-B14F-4D97-AF65-F5344CB8AC3E}">
        <p14:creationId xmlns:p14="http://schemas.microsoft.com/office/powerpoint/2010/main" val="60568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95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5/7/2020</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36174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5/7/2020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72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5/7/2020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7857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5/7/2020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9794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22313" y="1371602"/>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5/7/2020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604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5/7/2020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87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1800" b="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5/7/2020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622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
            <a:ext cx="82296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5/7/2020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94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5/7/2020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8796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100" b="0">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5/7/2020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229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5/7/2020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3546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tx1">
                  <a:lumMod val="65000"/>
                  <a:lumOff val="35000"/>
                </a:schemeClr>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endParaRPr>
          </a:p>
        </p:txBody>
      </p:sp>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9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900">
                <a:solidFill>
                  <a:schemeClr val="tx1"/>
                </a:solidFill>
                <a:latin typeface="Century Gothic" pitchFamily="34" charset="0"/>
              </a:defRPr>
            </a:lvl1pPr>
          </a:lstStyle>
          <a:p>
            <a:fld id="{349BF3EA-1A78-4F07-BDC0-C8A1BD461199}" type="datetimeFigureOut">
              <a:rPr lang="en-US" smtClean="0"/>
              <a:pPr/>
              <a:t>5/7/2020</a:t>
            </a:fld>
            <a:endParaRPr lang="en-US" dirty="0"/>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9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169141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ts val="3600"/>
        </a:lnSpc>
        <a:spcBef>
          <a:spcPct val="0"/>
        </a:spcBef>
        <a:buNone/>
        <a:defRPr sz="3600" kern="1200">
          <a:solidFill>
            <a:schemeClr val="tx2"/>
          </a:solidFill>
          <a:effectLst/>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922"/>
            <a:ext cx="7772400" cy="1408078"/>
          </a:xfrm>
        </p:spPr>
        <p:txBody>
          <a:bodyPr>
            <a:spAutoFit/>
          </a:bodyPr>
          <a:lstStyle/>
          <a:p>
            <a:r>
              <a:rPr lang="en-US" dirty="0">
                <a:solidFill>
                  <a:schemeClr val="tx1"/>
                </a:solidFill>
              </a:rPr>
              <a:t>The Life of Jesus Christ</a:t>
            </a:r>
            <a:br>
              <a:rPr lang="en-US" dirty="0">
                <a:solidFill>
                  <a:schemeClr val="tx1"/>
                </a:solidFill>
              </a:rPr>
            </a:br>
            <a:r>
              <a:rPr lang="en-US" sz="3600" dirty="0">
                <a:solidFill>
                  <a:schemeClr val="tx1"/>
                </a:solidFill>
              </a:rPr>
              <a:t>Lesson 11 – In Galilee And Beyond</a:t>
            </a:r>
            <a:endParaRPr lang="en-US" dirty="0">
              <a:solidFill>
                <a:schemeClr val="tx1"/>
              </a:solidFill>
            </a:endParaRPr>
          </a:p>
        </p:txBody>
      </p:sp>
      <p:sp>
        <p:nvSpPr>
          <p:cNvPr id="3" name="Content Placeholder 2"/>
          <p:cNvSpPr>
            <a:spLocks noGrp="1"/>
          </p:cNvSpPr>
          <p:nvPr>
            <p:ph type="subTitle" idx="1"/>
          </p:nvPr>
        </p:nvSpPr>
        <p:spPr>
          <a:xfrm>
            <a:off x="685800" y="3554361"/>
            <a:ext cx="7772400" cy="2850011"/>
          </a:xfrm>
        </p:spPr>
        <p:txBody>
          <a:bodyPr>
            <a:spAutoFit/>
          </a:bodyPr>
          <a:lstStyle/>
          <a:p>
            <a:r>
              <a:rPr lang="en-US" sz="2400" dirty="0"/>
              <a:t>May 6, 2020</a:t>
            </a:r>
          </a:p>
          <a:p>
            <a:endParaRPr lang="en-US" sz="2400" dirty="0"/>
          </a:p>
          <a:p>
            <a:r>
              <a:rPr lang="en-US" sz="2800" b="1" dirty="0"/>
              <a:t>Feeding of the Four Thousand</a:t>
            </a:r>
          </a:p>
          <a:p>
            <a:r>
              <a:rPr lang="en-US" sz="2600" dirty="0"/>
              <a:t>Matthew 15:29-39; Mark 7:31 - 8:10</a:t>
            </a:r>
          </a:p>
          <a:p>
            <a:r>
              <a:rPr lang="en-US" sz="2800" b="1" dirty="0"/>
              <a:t>The Leaven of the Pharisees</a:t>
            </a:r>
            <a:br>
              <a:rPr lang="en-US" sz="2800" b="1" dirty="0"/>
            </a:br>
            <a:r>
              <a:rPr lang="en-US" sz="2800" dirty="0"/>
              <a:t>Matthew 15:39-16:12; Mark 8:10-26</a:t>
            </a:r>
            <a:endParaRPr lang="en-US" sz="2600" dirty="0"/>
          </a:p>
        </p:txBody>
      </p:sp>
    </p:spTree>
    <p:extLst>
      <p:ext uri="{BB962C8B-B14F-4D97-AF65-F5344CB8AC3E}">
        <p14:creationId xmlns:p14="http://schemas.microsoft.com/office/powerpoint/2010/main" val="6704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20"/>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457200" y="1282890"/>
            <a:ext cx="8229600" cy="4315027"/>
          </a:xfrm>
        </p:spPr>
        <p:txBody>
          <a:bodyPr>
            <a:spAutoFit/>
          </a:bodyPr>
          <a:lstStyle/>
          <a:p>
            <a:pPr marL="0" indent="0">
              <a:buNone/>
            </a:pPr>
            <a:r>
              <a:rPr lang="en-US" sz="2800" i="1" dirty="0"/>
              <a:t>“An </a:t>
            </a:r>
            <a:r>
              <a:rPr lang="en-US" sz="2800" b="1" i="1" dirty="0"/>
              <a:t>evil and adulterous generation </a:t>
            </a:r>
            <a:r>
              <a:rPr lang="en-US" sz="2800" i="1" dirty="0"/>
              <a:t>seeks after a sign; and a sign will not be given it, except the sign of Jonah.” </a:t>
            </a:r>
            <a:r>
              <a:rPr lang="en-US" sz="2400" dirty="0"/>
              <a:t>(16:4)</a:t>
            </a:r>
          </a:p>
          <a:p>
            <a:r>
              <a:rPr lang="en-US" sz="2800" i="1" dirty="0"/>
              <a:t>“</a:t>
            </a:r>
            <a:r>
              <a:rPr lang="en-US" sz="2800" b="1" i="1" dirty="0"/>
              <a:t>Evil</a:t>
            </a:r>
            <a:r>
              <a:rPr lang="en-US" sz="2800" i="1" dirty="0"/>
              <a:t>”</a:t>
            </a:r>
            <a:r>
              <a:rPr lang="en-US" sz="2800" dirty="0"/>
              <a:t> – “diseased” </a:t>
            </a:r>
            <a:r>
              <a:rPr lang="en-US" sz="1200" dirty="0"/>
              <a:t>(Thayer) </a:t>
            </a:r>
            <a:r>
              <a:rPr lang="en-US" sz="2800" dirty="0"/>
              <a:t>(John 3:19; Hebrews 3:12; cf. Isaiah 1:5-6; Jeremiah 30:12-15)</a:t>
            </a:r>
            <a:endParaRPr lang="en-US" sz="1200" dirty="0"/>
          </a:p>
          <a:p>
            <a:r>
              <a:rPr lang="en-US" sz="2800" i="1" dirty="0"/>
              <a:t>“</a:t>
            </a:r>
            <a:r>
              <a:rPr lang="en-US" sz="2800" b="1" i="1" dirty="0"/>
              <a:t>Adulterous</a:t>
            </a:r>
            <a:r>
              <a:rPr lang="en-US" sz="2800" i="1" dirty="0"/>
              <a:t>”</a:t>
            </a:r>
            <a:r>
              <a:rPr lang="en-US" sz="2800" dirty="0"/>
              <a:t> – unfaithful to God (Romans 7:3; James 4:4).</a:t>
            </a:r>
          </a:p>
          <a:p>
            <a:pPr lvl="3"/>
            <a:r>
              <a:rPr lang="en-US" sz="2800" dirty="0"/>
              <a:t>What was their idol?</a:t>
            </a:r>
          </a:p>
          <a:p>
            <a:pPr lvl="3"/>
            <a:r>
              <a:rPr lang="en-US" sz="2800" dirty="0"/>
              <a:t>Traditions of men.</a:t>
            </a:r>
          </a:p>
        </p:txBody>
      </p:sp>
    </p:spTree>
    <p:extLst>
      <p:ext uri="{BB962C8B-B14F-4D97-AF65-F5344CB8AC3E}">
        <p14:creationId xmlns:p14="http://schemas.microsoft.com/office/powerpoint/2010/main" val="13018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20"/>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457200" y="1282890"/>
            <a:ext cx="8229600" cy="4142673"/>
          </a:xfrm>
        </p:spPr>
        <p:txBody>
          <a:bodyPr>
            <a:spAutoFit/>
          </a:bodyPr>
          <a:lstStyle/>
          <a:p>
            <a:pPr marL="0" indent="0">
              <a:buNone/>
            </a:pPr>
            <a:r>
              <a:rPr lang="en-US" sz="2800" i="1" dirty="0"/>
              <a:t>“An </a:t>
            </a:r>
            <a:r>
              <a:rPr lang="en-US" sz="2800" b="1" i="1" dirty="0"/>
              <a:t>evil and adulterous generation </a:t>
            </a:r>
            <a:r>
              <a:rPr lang="en-US" sz="2800" i="1" dirty="0"/>
              <a:t>seeks after a sign; and a sign will not be given it, except the sign of Jonah.” </a:t>
            </a:r>
            <a:r>
              <a:rPr lang="en-US" sz="2400" dirty="0"/>
              <a:t>(16:4)</a:t>
            </a:r>
          </a:p>
          <a:p>
            <a:r>
              <a:rPr lang="en-US" sz="2800" i="1" dirty="0"/>
              <a:t>“</a:t>
            </a:r>
            <a:r>
              <a:rPr lang="en-US" sz="2800" b="1" i="1" dirty="0"/>
              <a:t>The sign of Jonah</a:t>
            </a:r>
            <a:r>
              <a:rPr lang="en-US" sz="2800" i="1" dirty="0"/>
              <a:t>”. </a:t>
            </a:r>
            <a:r>
              <a:rPr lang="en-US" sz="2800" dirty="0"/>
              <a:t>Not explained in this reference as it was earlier. (Matthew 12:39-40)</a:t>
            </a:r>
          </a:p>
          <a:p>
            <a:pPr lvl="1"/>
            <a:r>
              <a:rPr lang="en-US" sz="2200" dirty="0"/>
              <a:t> </a:t>
            </a:r>
            <a:r>
              <a:rPr lang="en-US" sz="2800" dirty="0"/>
              <a:t>Jesus’ death, burial, and resurrection would be the only proof needed. </a:t>
            </a:r>
            <a:r>
              <a:rPr lang="en-US" sz="2800" i="1" dirty="0"/>
              <a:t>“… </a:t>
            </a:r>
            <a:r>
              <a:rPr lang="en-US" sz="2800" b="1" i="1" dirty="0"/>
              <a:t>having furnished proof</a:t>
            </a:r>
            <a:r>
              <a:rPr lang="en-US" sz="2800" i="1" dirty="0"/>
              <a:t> to all men by </a:t>
            </a:r>
            <a:r>
              <a:rPr lang="en-US" sz="2800" b="1" i="1" dirty="0"/>
              <a:t>raising Him from the dead</a:t>
            </a:r>
            <a:r>
              <a:rPr lang="en-US" sz="2800" i="1" dirty="0"/>
              <a:t>.”</a:t>
            </a:r>
            <a:r>
              <a:rPr lang="en-US" sz="2800" dirty="0"/>
              <a:t> (Acts 17:31; cf. Romans 1:4)</a:t>
            </a:r>
          </a:p>
        </p:txBody>
      </p:sp>
    </p:spTree>
    <p:extLst>
      <p:ext uri="{BB962C8B-B14F-4D97-AF65-F5344CB8AC3E}">
        <p14:creationId xmlns:p14="http://schemas.microsoft.com/office/powerpoint/2010/main" val="25011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93"/>
            <a:ext cx="8229600" cy="968535"/>
          </a:xfrm>
        </p:spPr>
        <p:txBody>
          <a:bodyPr>
            <a:spAutoFit/>
          </a:bodyPr>
          <a:lstStyle/>
          <a:p>
            <a:r>
              <a:rPr lang="en-US" sz="3200" b="1" i="1" dirty="0">
                <a:solidFill>
                  <a:schemeClr val="tx1"/>
                </a:solidFill>
              </a:rPr>
              <a:t>Feeding Of The 4000</a:t>
            </a:r>
            <a:br>
              <a:rPr lang="en-US" sz="3200" dirty="0">
                <a:solidFill>
                  <a:schemeClr val="tx1"/>
                </a:solidFill>
              </a:rPr>
            </a:br>
            <a:r>
              <a:rPr lang="en-US" sz="2400" dirty="0">
                <a:solidFill>
                  <a:schemeClr val="tx1"/>
                </a:solidFill>
              </a:rPr>
              <a:t>Matthew 15:29-39; Mark 7:31-8:10</a:t>
            </a:r>
            <a:endParaRPr lang="en-US" dirty="0">
              <a:solidFill>
                <a:schemeClr val="tx1"/>
              </a:solidFill>
            </a:endParaRPr>
          </a:p>
        </p:txBody>
      </p:sp>
      <p:pic>
        <p:nvPicPr>
          <p:cNvPr id="5" name="Picture 4">
            <a:extLst>
              <a:ext uri="{FF2B5EF4-FFF2-40B4-BE49-F238E27FC236}">
                <a16:creationId xmlns:a16="http://schemas.microsoft.com/office/drawing/2014/main" id="{A27BA5A6-7BE1-45FF-A9C5-BD9DDE20AF65}"/>
              </a:ext>
            </a:extLst>
          </p:cNvPr>
          <p:cNvPicPr>
            <a:picLocks noChangeAspect="1"/>
          </p:cNvPicPr>
          <p:nvPr/>
        </p:nvPicPr>
        <p:blipFill rotWithShape="1">
          <a:blip r:embed="rId3"/>
          <a:srcRect b="50000"/>
          <a:stretch/>
        </p:blipFill>
        <p:spPr>
          <a:xfrm>
            <a:off x="0" y="1229618"/>
            <a:ext cx="9144000" cy="5637809"/>
          </a:xfrm>
          <a:prstGeom prst="rect">
            <a:avLst/>
          </a:prstGeom>
        </p:spPr>
      </p:pic>
      <p:sp>
        <p:nvSpPr>
          <p:cNvPr id="7" name="Freeform: Shape 6">
            <a:extLst>
              <a:ext uri="{FF2B5EF4-FFF2-40B4-BE49-F238E27FC236}">
                <a16:creationId xmlns:a16="http://schemas.microsoft.com/office/drawing/2014/main" id="{E1AA20F5-B0A1-4390-AD39-832AF55D7837}"/>
              </a:ext>
            </a:extLst>
          </p:cNvPr>
          <p:cNvSpPr/>
          <p:nvPr/>
        </p:nvSpPr>
        <p:spPr>
          <a:xfrm>
            <a:off x="3924300" y="1676400"/>
            <a:ext cx="3870667" cy="4286250"/>
          </a:xfrm>
          <a:custGeom>
            <a:avLst/>
            <a:gdLst>
              <a:gd name="connsiteX0" fmla="*/ 0 w 3870667"/>
              <a:gd name="connsiteY0" fmla="*/ 1143000 h 4286250"/>
              <a:gd name="connsiteX1" fmla="*/ 57150 w 3870667"/>
              <a:gd name="connsiteY1" fmla="*/ 800100 h 4286250"/>
              <a:gd name="connsiteX2" fmla="*/ 209550 w 3870667"/>
              <a:gd name="connsiteY2" fmla="*/ 628650 h 4286250"/>
              <a:gd name="connsiteX3" fmla="*/ 266700 w 3870667"/>
              <a:gd name="connsiteY3" fmla="*/ 571500 h 4286250"/>
              <a:gd name="connsiteX4" fmla="*/ 323850 w 3870667"/>
              <a:gd name="connsiteY4" fmla="*/ 533400 h 4286250"/>
              <a:gd name="connsiteX5" fmla="*/ 419100 w 3870667"/>
              <a:gd name="connsiteY5" fmla="*/ 419100 h 4286250"/>
              <a:gd name="connsiteX6" fmla="*/ 476250 w 3870667"/>
              <a:gd name="connsiteY6" fmla="*/ 381000 h 4286250"/>
              <a:gd name="connsiteX7" fmla="*/ 552450 w 3870667"/>
              <a:gd name="connsiteY7" fmla="*/ 285750 h 4286250"/>
              <a:gd name="connsiteX8" fmla="*/ 571500 w 3870667"/>
              <a:gd name="connsiteY8" fmla="*/ 228600 h 4286250"/>
              <a:gd name="connsiteX9" fmla="*/ 609600 w 3870667"/>
              <a:gd name="connsiteY9" fmla="*/ 171450 h 4286250"/>
              <a:gd name="connsiteX10" fmla="*/ 628650 w 3870667"/>
              <a:gd name="connsiteY10" fmla="*/ 114300 h 4286250"/>
              <a:gd name="connsiteX11" fmla="*/ 723900 w 3870667"/>
              <a:gd name="connsiteY11" fmla="*/ 0 h 4286250"/>
              <a:gd name="connsiteX12" fmla="*/ 1181100 w 3870667"/>
              <a:gd name="connsiteY12" fmla="*/ 19050 h 4286250"/>
              <a:gd name="connsiteX13" fmla="*/ 1333500 w 3870667"/>
              <a:gd name="connsiteY13" fmla="*/ 57150 h 4286250"/>
              <a:gd name="connsiteX14" fmla="*/ 1581150 w 3870667"/>
              <a:gd name="connsiteY14" fmla="*/ 95250 h 4286250"/>
              <a:gd name="connsiteX15" fmla="*/ 1828800 w 3870667"/>
              <a:gd name="connsiteY15" fmla="*/ 152400 h 4286250"/>
              <a:gd name="connsiteX16" fmla="*/ 1962150 w 3870667"/>
              <a:gd name="connsiteY16" fmla="*/ 190500 h 4286250"/>
              <a:gd name="connsiteX17" fmla="*/ 2667000 w 3870667"/>
              <a:gd name="connsiteY17" fmla="*/ 209550 h 4286250"/>
              <a:gd name="connsiteX18" fmla="*/ 2914650 w 3870667"/>
              <a:gd name="connsiteY18" fmla="*/ 247650 h 4286250"/>
              <a:gd name="connsiteX19" fmla="*/ 2990850 w 3870667"/>
              <a:gd name="connsiteY19" fmla="*/ 266700 h 4286250"/>
              <a:gd name="connsiteX20" fmla="*/ 3238500 w 3870667"/>
              <a:gd name="connsiteY20" fmla="*/ 304800 h 4286250"/>
              <a:gd name="connsiteX21" fmla="*/ 3333750 w 3870667"/>
              <a:gd name="connsiteY21" fmla="*/ 400050 h 4286250"/>
              <a:gd name="connsiteX22" fmla="*/ 3390900 w 3870667"/>
              <a:gd name="connsiteY22" fmla="*/ 438150 h 4286250"/>
              <a:gd name="connsiteX23" fmla="*/ 3409950 w 3870667"/>
              <a:gd name="connsiteY23" fmla="*/ 495300 h 4286250"/>
              <a:gd name="connsiteX24" fmla="*/ 3524250 w 3870667"/>
              <a:gd name="connsiteY24" fmla="*/ 609600 h 4286250"/>
              <a:gd name="connsiteX25" fmla="*/ 3562350 w 3870667"/>
              <a:gd name="connsiteY25" fmla="*/ 685800 h 4286250"/>
              <a:gd name="connsiteX26" fmla="*/ 3657600 w 3870667"/>
              <a:gd name="connsiteY26" fmla="*/ 819150 h 4286250"/>
              <a:gd name="connsiteX27" fmla="*/ 3676650 w 3870667"/>
              <a:gd name="connsiteY27" fmla="*/ 876300 h 4286250"/>
              <a:gd name="connsiteX28" fmla="*/ 3714750 w 3870667"/>
              <a:gd name="connsiteY28" fmla="*/ 933450 h 4286250"/>
              <a:gd name="connsiteX29" fmla="*/ 3733800 w 3870667"/>
              <a:gd name="connsiteY29" fmla="*/ 990600 h 4286250"/>
              <a:gd name="connsiteX30" fmla="*/ 3771900 w 3870667"/>
              <a:gd name="connsiteY30" fmla="*/ 1047750 h 4286250"/>
              <a:gd name="connsiteX31" fmla="*/ 3829050 w 3870667"/>
              <a:gd name="connsiteY31" fmla="*/ 1238250 h 4286250"/>
              <a:gd name="connsiteX32" fmla="*/ 3829050 w 3870667"/>
              <a:gd name="connsiteY32" fmla="*/ 2895600 h 4286250"/>
              <a:gd name="connsiteX33" fmla="*/ 3752850 w 3870667"/>
              <a:gd name="connsiteY33" fmla="*/ 3067050 h 4286250"/>
              <a:gd name="connsiteX34" fmla="*/ 3695700 w 3870667"/>
              <a:gd name="connsiteY34" fmla="*/ 3124200 h 4286250"/>
              <a:gd name="connsiteX35" fmla="*/ 3619500 w 3870667"/>
              <a:gd name="connsiteY35" fmla="*/ 3238500 h 4286250"/>
              <a:gd name="connsiteX36" fmla="*/ 3581400 w 3870667"/>
              <a:gd name="connsiteY36" fmla="*/ 3352800 h 4286250"/>
              <a:gd name="connsiteX37" fmla="*/ 3543300 w 3870667"/>
              <a:gd name="connsiteY37" fmla="*/ 3409950 h 4286250"/>
              <a:gd name="connsiteX38" fmla="*/ 3524250 w 3870667"/>
              <a:gd name="connsiteY38" fmla="*/ 3486150 h 4286250"/>
              <a:gd name="connsiteX39" fmla="*/ 3486150 w 3870667"/>
              <a:gd name="connsiteY39" fmla="*/ 3600450 h 4286250"/>
              <a:gd name="connsiteX40" fmla="*/ 3448050 w 3870667"/>
              <a:gd name="connsiteY40" fmla="*/ 3752850 h 4286250"/>
              <a:gd name="connsiteX41" fmla="*/ 3429000 w 3870667"/>
              <a:gd name="connsiteY41" fmla="*/ 3810000 h 4286250"/>
              <a:gd name="connsiteX42" fmla="*/ 3390900 w 3870667"/>
              <a:gd name="connsiteY42" fmla="*/ 3867150 h 4286250"/>
              <a:gd name="connsiteX43" fmla="*/ 3352800 w 3870667"/>
              <a:gd name="connsiteY43" fmla="*/ 3981450 h 4286250"/>
              <a:gd name="connsiteX44" fmla="*/ 3333750 w 3870667"/>
              <a:gd name="connsiteY44" fmla="*/ 4038600 h 4286250"/>
              <a:gd name="connsiteX45" fmla="*/ 3295650 w 3870667"/>
              <a:gd name="connsiteY45" fmla="*/ 4095750 h 4286250"/>
              <a:gd name="connsiteX46" fmla="*/ 3124200 w 3870667"/>
              <a:gd name="connsiteY46" fmla="*/ 4229100 h 4286250"/>
              <a:gd name="connsiteX47" fmla="*/ 3009900 w 3870667"/>
              <a:gd name="connsiteY47" fmla="*/ 4267200 h 4286250"/>
              <a:gd name="connsiteX48" fmla="*/ 2952750 w 3870667"/>
              <a:gd name="connsiteY48" fmla="*/ 4286250 h 4286250"/>
              <a:gd name="connsiteX49" fmla="*/ 2609850 w 3870667"/>
              <a:gd name="connsiteY49" fmla="*/ 4267200 h 4286250"/>
              <a:gd name="connsiteX50" fmla="*/ 2533650 w 3870667"/>
              <a:gd name="connsiteY50" fmla="*/ 4248150 h 4286250"/>
              <a:gd name="connsiteX51" fmla="*/ 2419350 w 3870667"/>
              <a:gd name="connsiteY51" fmla="*/ 4152900 h 4286250"/>
              <a:gd name="connsiteX52" fmla="*/ 2343150 w 3870667"/>
              <a:gd name="connsiteY52" fmla="*/ 4038600 h 4286250"/>
              <a:gd name="connsiteX53" fmla="*/ 2286000 w 3870667"/>
              <a:gd name="connsiteY53" fmla="*/ 4000500 h 4286250"/>
              <a:gd name="connsiteX54" fmla="*/ 2247900 w 3870667"/>
              <a:gd name="connsiteY54" fmla="*/ 3943350 h 4286250"/>
              <a:gd name="connsiteX55" fmla="*/ 2190750 w 3870667"/>
              <a:gd name="connsiteY55" fmla="*/ 3905250 h 4286250"/>
              <a:gd name="connsiteX56" fmla="*/ 2114550 w 3870667"/>
              <a:gd name="connsiteY56" fmla="*/ 3790950 h 4286250"/>
              <a:gd name="connsiteX57" fmla="*/ 2076450 w 3870667"/>
              <a:gd name="connsiteY57" fmla="*/ 3733800 h 4286250"/>
              <a:gd name="connsiteX58" fmla="*/ 2038350 w 3870667"/>
              <a:gd name="connsiteY58" fmla="*/ 3619500 h 4286250"/>
              <a:gd name="connsiteX59" fmla="*/ 1981200 w 3870667"/>
              <a:gd name="connsiteY59" fmla="*/ 3562350 h 4286250"/>
              <a:gd name="connsiteX60" fmla="*/ 1943100 w 3870667"/>
              <a:gd name="connsiteY60" fmla="*/ 3505200 h 4286250"/>
              <a:gd name="connsiteX61" fmla="*/ 1885950 w 3870667"/>
              <a:gd name="connsiteY61" fmla="*/ 348615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70667" h="4286250">
                <a:moveTo>
                  <a:pt x="0" y="1143000"/>
                </a:moveTo>
                <a:cubicBezTo>
                  <a:pt x="5446" y="1077654"/>
                  <a:pt x="3767" y="880174"/>
                  <a:pt x="57150" y="800100"/>
                </a:cubicBezTo>
                <a:cubicBezTo>
                  <a:pt x="125138" y="698118"/>
                  <a:pt x="79061" y="759139"/>
                  <a:pt x="209550" y="628650"/>
                </a:cubicBezTo>
                <a:cubicBezTo>
                  <a:pt x="228600" y="609600"/>
                  <a:pt x="244284" y="586444"/>
                  <a:pt x="266700" y="571500"/>
                </a:cubicBezTo>
                <a:cubicBezTo>
                  <a:pt x="285750" y="558800"/>
                  <a:pt x="306261" y="548057"/>
                  <a:pt x="323850" y="533400"/>
                </a:cubicBezTo>
                <a:cubicBezTo>
                  <a:pt x="511100" y="377358"/>
                  <a:pt x="269250" y="568950"/>
                  <a:pt x="419100" y="419100"/>
                </a:cubicBezTo>
                <a:cubicBezTo>
                  <a:pt x="435289" y="402911"/>
                  <a:pt x="457200" y="393700"/>
                  <a:pt x="476250" y="381000"/>
                </a:cubicBezTo>
                <a:cubicBezTo>
                  <a:pt x="524133" y="237352"/>
                  <a:pt x="453973" y="408847"/>
                  <a:pt x="552450" y="285750"/>
                </a:cubicBezTo>
                <a:cubicBezTo>
                  <a:pt x="564994" y="270070"/>
                  <a:pt x="562520" y="246561"/>
                  <a:pt x="571500" y="228600"/>
                </a:cubicBezTo>
                <a:cubicBezTo>
                  <a:pt x="581739" y="208122"/>
                  <a:pt x="599361" y="191928"/>
                  <a:pt x="609600" y="171450"/>
                </a:cubicBezTo>
                <a:cubicBezTo>
                  <a:pt x="618580" y="153489"/>
                  <a:pt x="619670" y="132261"/>
                  <a:pt x="628650" y="114300"/>
                </a:cubicBezTo>
                <a:cubicBezTo>
                  <a:pt x="655172" y="61256"/>
                  <a:pt x="681769" y="42131"/>
                  <a:pt x="723900" y="0"/>
                </a:cubicBezTo>
                <a:cubicBezTo>
                  <a:pt x="876300" y="6350"/>
                  <a:pt x="1029234" y="4813"/>
                  <a:pt x="1181100" y="19050"/>
                </a:cubicBezTo>
                <a:cubicBezTo>
                  <a:pt x="1233235" y="23938"/>
                  <a:pt x="1281663" y="49745"/>
                  <a:pt x="1333500" y="57150"/>
                </a:cubicBezTo>
                <a:cubicBezTo>
                  <a:pt x="1433393" y="71420"/>
                  <a:pt x="1484234" y="77629"/>
                  <a:pt x="1581150" y="95250"/>
                </a:cubicBezTo>
                <a:cubicBezTo>
                  <a:pt x="1647642" y="107339"/>
                  <a:pt x="1774534" y="134311"/>
                  <a:pt x="1828800" y="152400"/>
                </a:cubicBezTo>
                <a:cubicBezTo>
                  <a:pt x="1858895" y="162432"/>
                  <a:pt x="1934129" y="189133"/>
                  <a:pt x="1962150" y="190500"/>
                </a:cubicBezTo>
                <a:cubicBezTo>
                  <a:pt x="2196907" y="201952"/>
                  <a:pt x="2432050" y="203200"/>
                  <a:pt x="2667000" y="209550"/>
                </a:cubicBezTo>
                <a:cubicBezTo>
                  <a:pt x="2731045" y="218699"/>
                  <a:pt x="2848571" y="234434"/>
                  <a:pt x="2914650" y="247650"/>
                </a:cubicBezTo>
                <a:cubicBezTo>
                  <a:pt x="2940323" y="252785"/>
                  <a:pt x="2965025" y="262396"/>
                  <a:pt x="2990850" y="266700"/>
                </a:cubicBezTo>
                <a:cubicBezTo>
                  <a:pt x="3406040" y="335898"/>
                  <a:pt x="2947166" y="246533"/>
                  <a:pt x="3238500" y="304800"/>
                </a:cubicBezTo>
                <a:cubicBezTo>
                  <a:pt x="3390900" y="406400"/>
                  <a:pt x="3206750" y="273050"/>
                  <a:pt x="3333750" y="400050"/>
                </a:cubicBezTo>
                <a:cubicBezTo>
                  <a:pt x="3349939" y="416239"/>
                  <a:pt x="3371850" y="425450"/>
                  <a:pt x="3390900" y="438150"/>
                </a:cubicBezTo>
                <a:cubicBezTo>
                  <a:pt x="3397250" y="457200"/>
                  <a:pt x="3397622" y="479449"/>
                  <a:pt x="3409950" y="495300"/>
                </a:cubicBezTo>
                <a:cubicBezTo>
                  <a:pt x="3443030" y="537832"/>
                  <a:pt x="3500153" y="561407"/>
                  <a:pt x="3524250" y="609600"/>
                </a:cubicBezTo>
                <a:cubicBezTo>
                  <a:pt x="3536950" y="635000"/>
                  <a:pt x="3547299" y="661718"/>
                  <a:pt x="3562350" y="685800"/>
                </a:cubicBezTo>
                <a:cubicBezTo>
                  <a:pt x="3583922" y="720316"/>
                  <a:pt x="3637450" y="778849"/>
                  <a:pt x="3657600" y="819150"/>
                </a:cubicBezTo>
                <a:cubicBezTo>
                  <a:pt x="3666580" y="837111"/>
                  <a:pt x="3667670" y="858339"/>
                  <a:pt x="3676650" y="876300"/>
                </a:cubicBezTo>
                <a:cubicBezTo>
                  <a:pt x="3686889" y="896778"/>
                  <a:pt x="3704511" y="912972"/>
                  <a:pt x="3714750" y="933450"/>
                </a:cubicBezTo>
                <a:cubicBezTo>
                  <a:pt x="3723730" y="951411"/>
                  <a:pt x="3724820" y="972639"/>
                  <a:pt x="3733800" y="990600"/>
                </a:cubicBezTo>
                <a:cubicBezTo>
                  <a:pt x="3744039" y="1011078"/>
                  <a:pt x="3762601" y="1026828"/>
                  <a:pt x="3771900" y="1047750"/>
                </a:cubicBezTo>
                <a:cubicBezTo>
                  <a:pt x="3798403" y="1107381"/>
                  <a:pt x="3813218" y="1174921"/>
                  <a:pt x="3829050" y="1238250"/>
                </a:cubicBezTo>
                <a:cubicBezTo>
                  <a:pt x="3893359" y="1881336"/>
                  <a:pt x="3874965" y="1625297"/>
                  <a:pt x="3829050" y="2895600"/>
                </a:cubicBezTo>
                <a:cubicBezTo>
                  <a:pt x="3827167" y="2947699"/>
                  <a:pt x="3788453" y="3024326"/>
                  <a:pt x="3752850" y="3067050"/>
                </a:cubicBezTo>
                <a:cubicBezTo>
                  <a:pt x="3735603" y="3087746"/>
                  <a:pt x="3714750" y="3105150"/>
                  <a:pt x="3695700" y="3124200"/>
                </a:cubicBezTo>
                <a:cubicBezTo>
                  <a:pt x="3632677" y="3313269"/>
                  <a:pt x="3738415" y="3024453"/>
                  <a:pt x="3619500" y="3238500"/>
                </a:cubicBezTo>
                <a:cubicBezTo>
                  <a:pt x="3599996" y="3273607"/>
                  <a:pt x="3603677" y="3319384"/>
                  <a:pt x="3581400" y="3352800"/>
                </a:cubicBezTo>
                <a:lnTo>
                  <a:pt x="3543300" y="3409950"/>
                </a:lnTo>
                <a:cubicBezTo>
                  <a:pt x="3536950" y="3435350"/>
                  <a:pt x="3531773" y="3461072"/>
                  <a:pt x="3524250" y="3486150"/>
                </a:cubicBezTo>
                <a:cubicBezTo>
                  <a:pt x="3512710" y="3524617"/>
                  <a:pt x="3495890" y="3561488"/>
                  <a:pt x="3486150" y="3600450"/>
                </a:cubicBezTo>
                <a:cubicBezTo>
                  <a:pt x="3473450" y="3651250"/>
                  <a:pt x="3464609" y="3703174"/>
                  <a:pt x="3448050" y="3752850"/>
                </a:cubicBezTo>
                <a:cubicBezTo>
                  <a:pt x="3441700" y="3771900"/>
                  <a:pt x="3437980" y="3792039"/>
                  <a:pt x="3429000" y="3810000"/>
                </a:cubicBezTo>
                <a:cubicBezTo>
                  <a:pt x="3418761" y="3830478"/>
                  <a:pt x="3400199" y="3846228"/>
                  <a:pt x="3390900" y="3867150"/>
                </a:cubicBezTo>
                <a:cubicBezTo>
                  <a:pt x="3374589" y="3903850"/>
                  <a:pt x="3365500" y="3943350"/>
                  <a:pt x="3352800" y="3981450"/>
                </a:cubicBezTo>
                <a:cubicBezTo>
                  <a:pt x="3346450" y="4000500"/>
                  <a:pt x="3344889" y="4021892"/>
                  <a:pt x="3333750" y="4038600"/>
                </a:cubicBezTo>
                <a:cubicBezTo>
                  <a:pt x="3321050" y="4057650"/>
                  <a:pt x="3310307" y="4078161"/>
                  <a:pt x="3295650" y="4095750"/>
                </a:cubicBezTo>
                <a:cubicBezTo>
                  <a:pt x="3257719" y="4141267"/>
                  <a:pt x="3173217" y="4212761"/>
                  <a:pt x="3124200" y="4229100"/>
                </a:cubicBezTo>
                <a:lnTo>
                  <a:pt x="3009900" y="4267200"/>
                </a:lnTo>
                <a:lnTo>
                  <a:pt x="2952750" y="4286250"/>
                </a:lnTo>
                <a:cubicBezTo>
                  <a:pt x="2838450" y="4279900"/>
                  <a:pt x="2723856" y="4277564"/>
                  <a:pt x="2609850" y="4267200"/>
                </a:cubicBezTo>
                <a:cubicBezTo>
                  <a:pt x="2583776" y="4264830"/>
                  <a:pt x="2557715" y="4258463"/>
                  <a:pt x="2533650" y="4248150"/>
                </a:cubicBezTo>
                <a:cubicBezTo>
                  <a:pt x="2496961" y="4232426"/>
                  <a:pt x="2442236" y="4182325"/>
                  <a:pt x="2419350" y="4152900"/>
                </a:cubicBezTo>
                <a:cubicBezTo>
                  <a:pt x="2391237" y="4116755"/>
                  <a:pt x="2381250" y="4064000"/>
                  <a:pt x="2343150" y="4038600"/>
                </a:cubicBezTo>
                <a:lnTo>
                  <a:pt x="2286000" y="4000500"/>
                </a:lnTo>
                <a:cubicBezTo>
                  <a:pt x="2273300" y="3981450"/>
                  <a:pt x="2264089" y="3959539"/>
                  <a:pt x="2247900" y="3943350"/>
                </a:cubicBezTo>
                <a:cubicBezTo>
                  <a:pt x="2231711" y="3927161"/>
                  <a:pt x="2205827" y="3922480"/>
                  <a:pt x="2190750" y="3905250"/>
                </a:cubicBezTo>
                <a:cubicBezTo>
                  <a:pt x="2160597" y="3870789"/>
                  <a:pt x="2139950" y="3829050"/>
                  <a:pt x="2114550" y="3790950"/>
                </a:cubicBezTo>
                <a:cubicBezTo>
                  <a:pt x="2101850" y="3771900"/>
                  <a:pt x="2083690" y="3755520"/>
                  <a:pt x="2076450" y="3733800"/>
                </a:cubicBezTo>
                <a:cubicBezTo>
                  <a:pt x="2063750" y="3695700"/>
                  <a:pt x="2066748" y="3647898"/>
                  <a:pt x="2038350" y="3619500"/>
                </a:cubicBezTo>
                <a:cubicBezTo>
                  <a:pt x="2019300" y="3600450"/>
                  <a:pt x="1998447" y="3583046"/>
                  <a:pt x="1981200" y="3562350"/>
                </a:cubicBezTo>
                <a:cubicBezTo>
                  <a:pt x="1966543" y="3544761"/>
                  <a:pt x="1960978" y="3519503"/>
                  <a:pt x="1943100" y="3505200"/>
                </a:cubicBezTo>
                <a:cubicBezTo>
                  <a:pt x="1927420" y="3492656"/>
                  <a:pt x="1885950" y="3486150"/>
                  <a:pt x="1885950" y="3486150"/>
                </a:cubicBez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09884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Feeding Of The 4000</a:t>
            </a:r>
            <a:br>
              <a:rPr lang="en-US" sz="3200" dirty="0">
                <a:solidFill>
                  <a:schemeClr val="tx1"/>
                </a:solidFill>
              </a:rPr>
            </a:br>
            <a:r>
              <a:rPr lang="en-US" sz="2400" dirty="0">
                <a:solidFill>
                  <a:schemeClr val="tx1"/>
                </a:solidFill>
              </a:rPr>
              <a:t>Matthew 15:29-39; Mark 7:31-8:10</a:t>
            </a:r>
            <a:endParaRPr lang="en-US" dirty="0">
              <a:solidFill>
                <a:schemeClr val="tx1"/>
              </a:solidFill>
            </a:endParaRPr>
          </a:p>
        </p:txBody>
      </p:sp>
      <p:sp>
        <p:nvSpPr>
          <p:cNvPr id="3" name="Content Placeholder 2"/>
          <p:cNvSpPr>
            <a:spLocks noGrp="1"/>
          </p:cNvSpPr>
          <p:nvPr>
            <p:ph idx="1"/>
          </p:nvPr>
        </p:nvSpPr>
        <p:spPr>
          <a:xfrm>
            <a:off x="173422" y="1387928"/>
            <a:ext cx="8804324" cy="3797963"/>
          </a:xfrm>
        </p:spPr>
        <p:txBody>
          <a:bodyPr>
            <a:spAutoFit/>
          </a:bodyPr>
          <a:lstStyle/>
          <a:p>
            <a:pPr marL="0" indent="0">
              <a:buNone/>
            </a:pPr>
            <a:r>
              <a:rPr lang="en-US" sz="2800" i="1" dirty="0"/>
              <a:t>“Again He went out from the region of Tyre, and came through Sidon to the Sea of Galilee, within the region of Decapolis.”</a:t>
            </a:r>
            <a:r>
              <a:rPr lang="en-US" sz="2800" dirty="0"/>
              <a:t> (Mark 7:31)</a:t>
            </a:r>
          </a:p>
          <a:p>
            <a:pPr marL="0" indent="0">
              <a:buNone/>
            </a:pPr>
            <a:r>
              <a:rPr lang="en-US" sz="2800" i="1" dirty="0"/>
              <a:t>“Departing from there, Jesus went along by the Sea of Galilee, and </a:t>
            </a:r>
            <a:r>
              <a:rPr lang="en-US" sz="2800" b="1" i="1" dirty="0"/>
              <a:t>having gone up on the mountain, He was sitting there</a:t>
            </a:r>
            <a:r>
              <a:rPr lang="en-US" sz="2800" i="1" dirty="0"/>
              <a:t>.” </a:t>
            </a:r>
            <a:r>
              <a:rPr lang="en-US" sz="2800" dirty="0"/>
              <a:t>(Matthew 15:29)</a:t>
            </a:r>
          </a:p>
          <a:p>
            <a:pPr marL="0" indent="0">
              <a:buNone/>
            </a:pPr>
            <a:r>
              <a:rPr lang="en-US" sz="2800" i="1" dirty="0"/>
              <a:t>“</a:t>
            </a:r>
            <a:r>
              <a:rPr lang="en-US" sz="2800" b="1" i="1" dirty="0"/>
              <a:t>Sitting</a:t>
            </a:r>
            <a:r>
              <a:rPr lang="en-US" sz="2800" i="1" dirty="0"/>
              <a:t>” </a:t>
            </a:r>
            <a:r>
              <a:rPr lang="en-US" sz="2800" dirty="0"/>
              <a:t>– Where is Jesus now sitting?</a:t>
            </a:r>
          </a:p>
          <a:p>
            <a:r>
              <a:rPr lang="en-US" sz="2800" dirty="0"/>
              <a:t>(Luke 22:69; Acts 2:34; Colossians 3:1)</a:t>
            </a:r>
          </a:p>
        </p:txBody>
      </p:sp>
    </p:spTree>
    <p:extLst>
      <p:ext uri="{BB962C8B-B14F-4D97-AF65-F5344CB8AC3E}">
        <p14:creationId xmlns:p14="http://schemas.microsoft.com/office/powerpoint/2010/main" val="223929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Feeding Of The 4000</a:t>
            </a:r>
            <a:br>
              <a:rPr lang="en-US" sz="3200" dirty="0">
                <a:solidFill>
                  <a:schemeClr val="tx1"/>
                </a:solidFill>
              </a:rPr>
            </a:br>
            <a:r>
              <a:rPr lang="en-US" sz="2400" dirty="0">
                <a:solidFill>
                  <a:schemeClr val="tx1"/>
                </a:solidFill>
              </a:rPr>
              <a:t>Matthew 15:29-39; Mark 7:31-8:10</a:t>
            </a:r>
            <a:endParaRPr lang="en-US" dirty="0">
              <a:solidFill>
                <a:schemeClr val="tx1"/>
              </a:solidFill>
            </a:endParaRPr>
          </a:p>
        </p:txBody>
      </p:sp>
      <p:sp>
        <p:nvSpPr>
          <p:cNvPr id="3" name="Content Placeholder 2"/>
          <p:cNvSpPr>
            <a:spLocks noGrp="1"/>
          </p:cNvSpPr>
          <p:nvPr>
            <p:ph idx="1"/>
          </p:nvPr>
        </p:nvSpPr>
        <p:spPr>
          <a:xfrm>
            <a:off x="173422" y="1387928"/>
            <a:ext cx="8804324" cy="4573560"/>
          </a:xfrm>
        </p:spPr>
        <p:txBody>
          <a:bodyPr>
            <a:spAutoFit/>
          </a:bodyPr>
          <a:lstStyle/>
          <a:p>
            <a:pPr marL="0" indent="0">
              <a:buNone/>
            </a:pPr>
            <a:r>
              <a:rPr lang="en-US" sz="2800" i="1" dirty="0"/>
              <a:t>“And large crowds came to Him, bringing with them those who were </a:t>
            </a:r>
            <a:r>
              <a:rPr lang="en-US" sz="2800" b="1" i="1" dirty="0"/>
              <a:t>lame, crippled, blind, mute, and many others</a:t>
            </a:r>
            <a:r>
              <a:rPr lang="en-US" sz="2800" i="1" dirty="0"/>
              <a:t>, and they </a:t>
            </a:r>
            <a:r>
              <a:rPr lang="en-US" sz="2800" b="1" i="1" dirty="0"/>
              <a:t>laid them down at His feet</a:t>
            </a:r>
            <a:r>
              <a:rPr lang="en-US" sz="2800" i="1" dirty="0"/>
              <a:t>; and </a:t>
            </a:r>
            <a:r>
              <a:rPr lang="en-US" sz="2800" b="1" i="1" dirty="0"/>
              <a:t>He healed them</a:t>
            </a:r>
            <a:r>
              <a:rPr lang="en-US" sz="2800" i="1" dirty="0"/>
              <a:t>. So the crowd marveled as they saw the mute speaking, the crippled restored, and the lame walking, and the blind seeing; and </a:t>
            </a:r>
            <a:r>
              <a:rPr lang="en-US" sz="2800" b="1" i="1" dirty="0"/>
              <a:t>they glorified the God of Israel</a:t>
            </a:r>
            <a:r>
              <a:rPr lang="en-US" sz="2800" i="1" dirty="0"/>
              <a:t>.”</a:t>
            </a:r>
            <a:br>
              <a:rPr lang="en-US" sz="2800" i="1" dirty="0"/>
            </a:br>
            <a:r>
              <a:rPr lang="en-US" sz="2800" dirty="0"/>
              <a:t>(Matthew 15:30-31; cf. Luke 7:22)</a:t>
            </a:r>
          </a:p>
          <a:p>
            <a:r>
              <a:rPr lang="en-US" sz="2800" dirty="0"/>
              <a:t>Note who they ascribed glory to!</a:t>
            </a:r>
            <a:br>
              <a:rPr lang="en-US" sz="2800" dirty="0"/>
            </a:br>
            <a:r>
              <a:rPr lang="en-US" sz="2800" dirty="0"/>
              <a:t>(Matthew 9:8; </a:t>
            </a:r>
            <a:r>
              <a:rPr lang="en-US" sz="2800" b="1" dirty="0"/>
              <a:t>John 15:7-8</a:t>
            </a:r>
            <a:r>
              <a:rPr lang="en-US" sz="2800" dirty="0"/>
              <a:t>; 12:28; 17:1)</a:t>
            </a:r>
          </a:p>
          <a:p>
            <a:pPr marL="0" indent="0">
              <a:buNone/>
            </a:pPr>
            <a:r>
              <a:rPr lang="en-US" sz="2800" dirty="0"/>
              <a:t>One in particular is noted in Mark 7:31-37</a:t>
            </a:r>
          </a:p>
        </p:txBody>
      </p:sp>
    </p:spTree>
    <p:extLst>
      <p:ext uri="{BB962C8B-B14F-4D97-AF65-F5344CB8AC3E}">
        <p14:creationId xmlns:p14="http://schemas.microsoft.com/office/powerpoint/2010/main" val="107644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374"/>
            <a:ext cx="8229600" cy="968535"/>
          </a:xfrm>
        </p:spPr>
        <p:txBody>
          <a:bodyPr>
            <a:spAutoFit/>
          </a:bodyPr>
          <a:lstStyle/>
          <a:p>
            <a:r>
              <a:rPr lang="en-US" sz="3200" b="1" i="1" dirty="0">
                <a:solidFill>
                  <a:schemeClr val="tx1"/>
                </a:solidFill>
              </a:rPr>
              <a:t>Feeding Of The 4000</a:t>
            </a:r>
            <a:br>
              <a:rPr lang="en-US" sz="3200" dirty="0">
                <a:solidFill>
                  <a:schemeClr val="tx1"/>
                </a:solidFill>
              </a:rPr>
            </a:br>
            <a:r>
              <a:rPr lang="en-US" sz="2400" dirty="0">
                <a:solidFill>
                  <a:schemeClr val="tx1"/>
                </a:solidFill>
              </a:rPr>
              <a:t>Matthew 15:29-39; Mark 7:31-8:10</a:t>
            </a:r>
            <a:endParaRPr lang="en-US" dirty="0">
              <a:solidFill>
                <a:schemeClr val="tx1"/>
              </a:solidFill>
            </a:endParaRPr>
          </a:p>
        </p:txBody>
      </p:sp>
      <p:sp>
        <p:nvSpPr>
          <p:cNvPr id="3" name="Content Placeholder 2"/>
          <p:cNvSpPr>
            <a:spLocks noGrp="1"/>
          </p:cNvSpPr>
          <p:nvPr>
            <p:ph idx="1"/>
          </p:nvPr>
        </p:nvSpPr>
        <p:spPr>
          <a:xfrm>
            <a:off x="173422" y="1288569"/>
            <a:ext cx="8804324" cy="5521512"/>
          </a:xfrm>
        </p:spPr>
        <p:txBody>
          <a:bodyPr>
            <a:spAutoFit/>
          </a:bodyPr>
          <a:lstStyle/>
          <a:p>
            <a:pPr marL="0" indent="0">
              <a:buNone/>
            </a:pPr>
            <a:r>
              <a:rPr lang="en-US" sz="2800" i="1" dirty="0"/>
              <a:t>“And Jesus called His disciples to Him, and said, ‘</a:t>
            </a:r>
            <a:r>
              <a:rPr lang="en-US" sz="2800" b="1" i="1" dirty="0"/>
              <a:t>I feel compassion for the people, because they have remained with Me now three days and have nothing to eat</a:t>
            </a:r>
            <a:r>
              <a:rPr lang="en-US" sz="2800" i="1" dirty="0"/>
              <a:t>; and I do not want to send them away hungry, for </a:t>
            </a:r>
            <a:r>
              <a:rPr lang="en-US" sz="2800" b="1" i="1" dirty="0"/>
              <a:t>they might faint on the way</a:t>
            </a:r>
            <a:r>
              <a:rPr lang="en-US" sz="2800" i="1" dirty="0"/>
              <a:t>.’ The disciples said to Him, ‘</a:t>
            </a:r>
            <a:r>
              <a:rPr lang="en-US" sz="2800" b="1" i="1" dirty="0"/>
              <a:t>Where would we get so many loaves in this desolate place to satisfy such a large crowd</a:t>
            </a:r>
            <a:r>
              <a:rPr lang="en-US" sz="2800" i="1" dirty="0"/>
              <a:t>?’”</a:t>
            </a:r>
            <a:br>
              <a:rPr lang="en-US" sz="2800" i="1" dirty="0"/>
            </a:br>
            <a:r>
              <a:rPr lang="en-US" sz="2800" dirty="0"/>
              <a:t>(Matthew 15:32-33)</a:t>
            </a:r>
          </a:p>
          <a:p>
            <a:pPr marL="0" indent="0">
              <a:buNone/>
            </a:pPr>
            <a:r>
              <a:rPr lang="en-US" sz="2800" dirty="0"/>
              <a:t>Similar to the feeding of the 5000 in John 6:1-13 … but different. (Matthew 16:7-11)</a:t>
            </a:r>
          </a:p>
          <a:p>
            <a:pPr marL="0" indent="0">
              <a:buNone/>
            </a:pPr>
            <a:r>
              <a:rPr lang="en-US" sz="2800" dirty="0"/>
              <a:t>What didn’t happen after the feeding of the 4000 that did happen after the feeding of the 5000?</a:t>
            </a:r>
          </a:p>
        </p:txBody>
      </p:sp>
    </p:spTree>
    <p:extLst>
      <p:ext uri="{BB962C8B-B14F-4D97-AF65-F5344CB8AC3E}">
        <p14:creationId xmlns:p14="http://schemas.microsoft.com/office/powerpoint/2010/main" val="272910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20"/>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457200" y="1282890"/>
            <a:ext cx="8229600" cy="4843275"/>
          </a:xfrm>
        </p:spPr>
        <p:txBody>
          <a:bodyPr/>
          <a:lstStyle/>
          <a:p>
            <a:pPr marL="0" indent="0">
              <a:buNone/>
            </a:pPr>
            <a:r>
              <a:rPr lang="en-US" dirty="0"/>
              <a:t> v</a:t>
            </a:r>
          </a:p>
        </p:txBody>
      </p:sp>
      <p:pic>
        <p:nvPicPr>
          <p:cNvPr id="6" name="Picture 5">
            <a:extLst>
              <a:ext uri="{FF2B5EF4-FFF2-40B4-BE49-F238E27FC236}">
                <a16:creationId xmlns:a16="http://schemas.microsoft.com/office/drawing/2014/main" id="{34EE0D2B-6878-4D06-AFF0-32C318A4B49F}"/>
              </a:ext>
            </a:extLst>
          </p:cNvPr>
          <p:cNvPicPr>
            <a:picLocks noChangeAspect="1"/>
          </p:cNvPicPr>
          <p:nvPr/>
        </p:nvPicPr>
        <p:blipFill>
          <a:blip r:embed="rId3"/>
          <a:stretch>
            <a:fillRect/>
          </a:stretch>
        </p:blipFill>
        <p:spPr>
          <a:xfrm>
            <a:off x="0" y="1190135"/>
            <a:ext cx="9144000" cy="5670645"/>
          </a:xfrm>
          <a:prstGeom prst="rect">
            <a:avLst/>
          </a:prstGeom>
        </p:spPr>
      </p:pic>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19"/>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76200" y="1113935"/>
            <a:ext cx="8991600" cy="5693866"/>
          </a:xfrm>
        </p:spPr>
        <p:txBody>
          <a:bodyPr wrap="square">
            <a:spAutoFit/>
          </a:bodyPr>
          <a:lstStyle/>
          <a:p>
            <a:pPr marL="0" indent="0">
              <a:spcBef>
                <a:spcPts val="0"/>
              </a:spcBef>
              <a:buNone/>
            </a:pPr>
            <a:r>
              <a:rPr lang="en-US" sz="2800" i="1" dirty="0"/>
              <a:t>“The </a:t>
            </a:r>
            <a:r>
              <a:rPr lang="en-US" sz="2800" b="1" i="1" dirty="0"/>
              <a:t>Pharisees and Sadducees </a:t>
            </a:r>
            <a:r>
              <a:rPr lang="en-US" sz="2800" i="1" dirty="0"/>
              <a:t>came up, and </a:t>
            </a:r>
            <a:r>
              <a:rPr lang="en-US" sz="2800" b="1" i="1" dirty="0"/>
              <a:t>testing</a:t>
            </a:r>
            <a:r>
              <a:rPr lang="en-US" sz="2800" i="1" dirty="0"/>
              <a:t> Jesus, they asked Him </a:t>
            </a:r>
            <a:r>
              <a:rPr lang="en-US" sz="2800" b="1" i="1" dirty="0"/>
              <a:t>to show them a sign from heaven</a:t>
            </a:r>
            <a:r>
              <a:rPr lang="en-US" sz="2800" i="1" dirty="0"/>
              <a:t>.”</a:t>
            </a:r>
            <a:r>
              <a:rPr lang="en-US" sz="2800" dirty="0"/>
              <a:t> (16:1; cf. John 6:30; 20:20-31)</a:t>
            </a:r>
          </a:p>
          <a:p>
            <a:pPr>
              <a:spcBef>
                <a:spcPts val="0"/>
              </a:spcBef>
            </a:pPr>
            <a:r>
              <a:rPr lang="en-US" sz="2800" dirty="0"/>
              <a:t>Pharisees and Sadducees together. (Matthew 3:8)</a:t>
            </a:r>
          </a:p>
          <a:p>
            <a:pPr>
              <a:spcBef>
                <a:spcPts val="0"/>
              </a:spcBef>
            </a:pPr>
            <a:r>
              <a:rPr lang="en-US" sz="2800" i="1" dirty="0"/>
              <a:t>“</a:t>
            </a:r>
            <a:r>
              <a:rPr lang="en-US" sz="2800" b="1" i="1" dirty="0"/>
              <a:t>Argue</a:t>
            </a:r>
            <a:r>
              <a:rPr lang="en-US" sz="2800" i="1" dirty="0"/>
              <a:t>” </a:t>
            </a:r>
            <a:r>
              <a:rPr lang="en-US" sz="2800" dirty="0"/>
              <a:t>or engage in a dispute (Mark 8:11) with Jesus, </a:t>
            </a:r>
            <a:r>
              <a:rPr lang="en-US" sz="2800" i="1" dirty="0"/>
              <a:t>“</a:t>
            </a:r>
            <a:r>
              <a:rPr lang="en-US" sz="2800" b="1" i="1" dirty="0"/>
              <a:t>testing</a:t>
            </a:r>
            <a:r>
              <a:rPr lang="en-US" sz="2800" i="1" dirty="0"/>
              <a:t>” (</a:t>
            </a:r>
            <a:r>
              <a:rPr lang="en-US" sz="2800" dirty="0"/>
              <a:t>“maliciously, craftily” </a:t>
            </a:r>
            <a:r>
              <a:rPr lang="en-US" sz="1200" dirty="0"/>
              <a:t>(Thayer)</a:t>
            </a:r>
            <a:r>
              <a:rPr lang="en-US" sz="2800" i="1" dirty="0"/>
              <a:t>)</a:t>
            </a:r>
          </a:p>
          <a:p>
            <a:pPr>
              <a:spcBef>
                <a:spcPts val="0"/>
              </a:spcBef>
            </a:pPr>
            <a:r>
              <a:rPr lang="en-US" sz="2800" i="1" dirty="0"/>
              <a:t>“But He replied to them, ‘When it is evening, you say, 'It will be fair weather, for the sky is red.' And in the morning, ‘There will be a storm today, for the sky is red and threatening.’ </a:t>
            </a:r>
            <a:r>
              <a:rPr lang="en-US" sz="2800" b="1" i="1" dirty="0"/>
              <a:t>Do you know how to discern the appearance of the sky, but cannot discern the signs of the times?</a:t>
            </a:r>
            <a:r>
              <a:rPr lang="en-US" sz="2800" i="1" dirty="0"/>
              <a:t>’”</a:t>
            </a:r>
            <a:r>
              <a:rPr lang="en-US" sz="2800" dirty="0"/>
              <a:t> (16:2-3)</a:t>
            </a:r>
          </a:p>
          <a:p>
            <a:pPr marL="0" indent="0">
              <a:spcBef>
                <a:spcPts val="0"/>
              </a:spcBef>
              <a:buNone/>
            </a:pPr>
            <a:r>
              <a:rPr lang="en-US" sz="2800" dirty="0"/>
              <a:t>What type of sign did they want? (John 6:26)</a:t>
            </a:r>
          </a:p>
        </p:txBody>
      </p:sp>
    </p:spTree>
    <p:extLst>
      <p:ext uri="{BB962C8B-B14F-4D97-AF65-F5344CB8AC3E}">
        <p14:creationId xmlns:p14="http://schemas.microsoft.com/office/powerpoint/2010/main" val="204025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20"/>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457200" y="1282890"/>
            <a:ext cx="8229600" cy="2505301"/>
          </a:xfrm>
        </p:spPr>
        <p:txBody>
          <a:bodyPr>
            <a:spAutoFit/>
          </a:bodyPr>
          <a:lstStyle/>
          <a:p>
            <a:pPr marL="0" indent="0">
              <a:buNone/>
            </a:pPr>
            <a:r>
              <a:rPr lang="en-US" sz="2800" dirty="0"/>
              <a:t>Jesus’ reply:</a:t>
            </a:r>
            <a:endParaRPr lang="en-US" sz="3000" dirty="0"/>
          </a:p>
          <a:p>
            <a:pPr marL="0" indent="0">
              <a:buNone/>
            </a:pPr>
            <a:r>
              <a:rPr lang="en-US" sz="2800" i="1" dirty="0"/>
              <a:t>“</a:t>
            </a:r>
            <a:r>
              <a:rPr lang="en-US" sz="2800" b="1" i="1" dirty="0"/>
              <a:t>But He replied to them</a:t>
            </a:r>
            <a:r>
              <a:rPr lang="en-US" sz="2800" i="1" dirty="0"/>
              <a:t> …”</a:t>
            </a:r>
          </a:p>
          <a:p>
            <a:r>
              <a:rPr lang="en-US" sz="2800" dirty="0"/>
              <a:t>Mark’s account adds: </a:t>
            </a:r>
            <a:r>
              <a:rPr lang="en-US" sz="2800" i="1" dirty="0"/>
              <a:t>“</a:t>
            </a:r>
            <a:r>
              <a:rPr lang="en-US" sz="2800" b="1" i="1" dirty="0"/>
              <a:t>Sighing deeply in His spirit</a:t>
            </a:r>
            <a:r>
              <a:rPr lang="en-US" sz="2800" i="1" dirty="0"/>
              <a:t> …”</a:t>
            </a:r>
            <a:r>
              <a:rPr lang="en-US" sz="2800" dirty="0"/>
              <a:t> </a:t>
            </a:r>
            <a:r>
              <a:rPr lang="en-US" sz="2400" dirty="0"/>
              <a:t>(verse 12)</a:t>
            </a:r>
          </a:p>
          <a:p>
            <a:r>
              <a:rPr lang="en-US" sz="2800" dirty="0"/>
              <a:t>“to give forth </a:t>
            </a:r>
            <a:r>
              <a:rPr lang="en-US" sz="2800" b="1" dirty="0"/>
              <a:t>a deep-drawn sigh</a:t>
            </a:r>
            <a:r>
              <a:rPr lang="en-US" sz="2800" dirty="0"/>
              <a:t> …”</a:t>
            </a:r>
            <a:r>
              <a:rPr lang="en-US" sz="1300" dirty="0"/>
              <a:t> (Zodhiates)</a:t>
            </a:r>
            <a:endParaRPr lang="en-US" sz="2800" i="1" dirty="0"/>
          </a:p>
        </p:txBody>
      </p:sp>
    </p:spTree>
    <p:extLst>
      <p:ext uri="{BB962C8B-B14F-4D97-AF65-F5344CB8AC3E}">
        <p14:creationId xmlns:p14="http://schemas.microsoft.com/office/powerpoint/2010/main" val="33506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20"/>
            <a:ext cx="8229600" cy="968535"/>
          </a:xfrm>
        </p:spPr>
        <p:txBody>
          <a:bodyPr>
            <a:spAutoFit/>
          </a:bodyPr>
          <a:lstStyle/>
          <a:p>
            <a:r>
              <a:rPr lang="en-US" b="1" dirty="0">
                <a:solidFill>
                  <a:schemeClr val="tx1"/>
                </a:solidFill>
              </a:rPr>
              <a:t>The Leaven of the Pharisees</a:t>
            </a:r>
            <a:br>
              <a:rPr lang="en-US" b="1" dirty="0">
                <a:solidFill>
                  <a:schemeClr val="tx1"/>
                </a:solidFill>
              </a:rPr>
            </a:br>
            <a:r>
              <a:rPr lang="en-US" sz="2400" dirty="0">
                <a:solidFill>
                  <a:schemeClr val="tx1"/>
                </a:solidFill>
              </a:rPr>
              <a:t>Matthew 15:39-16:12; Mark 8:10-26</a:t>
            </a:r>
            <a:endParaRPr lang="en-US" dirty="0">
              <a:solidFill>
                <a:schemeClr val="tx1"/>
              </a:solidFill>
            </a:endParaRPr>
          </a:p>
        </p:txBody>
      </p:sp>
      <p:sp>
        <p:nvSpPr>
          <p:cNvPr id="3" name="Content Placeholder 2"/>
          <p:cNvSpPr>
            <a:spLocks noGrp="1"/>
          </p:cNvSpPr>
          <p:nvPr>
            <p:ph idx="1"/>
          </p:nvPr>
        </p:nvSpPr>
        <p:spPr>
          <a:xfrm>
            <a:off x="152400" y="1187197"/>
            <a:ext cx="8839200" cy="5632311"/>
          </a:xfrm>
        </p:spPr>
        <p:txBody>
          <a:bodyPr wrap="square">
            <a:spAutoFit/>
          </a:bodyPr>
          <a:lstStyle/>
          <a:p>
            <a:pPr marL="0" indent="0">
              <a:spcBef>
                <a:spcPts val="0"/>
              </a:spcBef>
              <a:buNone/>
            </a:pPr>
            <a:r>
              <a:rPr lang="en-US" sz="2400" dirty="0"/>
              <a:t>Jesus’ reply:</a:t>
            </a:r>
            <a:endParaRPr lang="en-US" sz="2800" dirty="0"/>
          </a:p>
          <a:p>
            <a:pPr marL="0" indent="0">
              <a:spcBef>
                <a:spcPts val="0"/>
              </a:spcBef>
              <a:buNone/>
            </a:pPr>
            <a:r>
              <a:rPr lang="en-US" sz="2400" i="1" dirty="0"/>
              <a:t>“… ‘When it is evening, you say, 'It will be fair weather, for the sky is red.' And in the morning, ‘There will be a storm today, for the sky is red and threatening.’ </a:t>
            </a:r>
            <a:r>
              <a:rPr lang="en-US" sz="2400" b="1" i="1" dirty="0"/>
              <a:t>Do you know how to discern the appearance of the sky, but cannot discern the signs of the times?</a:t>
            </a:r>
            <a:r>
              <a:rPr lang="en-US" sz="2400" i="1" dirty="0"/>
              <a:t>”’”</a:t>
            </a:r>
            <a:r>
              <a:rPr lang="en-US" sz="2400" dirty="0"/>
              <a:t> </a:t>
            </a:r>
            <a:r>
              <a:rPr lang="en-US" sz="2000" dirty="0"/>
              <a:t>(16:2-3)</a:t>
            </a:r>
            <a:endParaRPr lang="en-US" sz="2400" dirty="0"/>
          </a:p>
          <a:p>
            <a:pPr>
              <a:spcBef>
                <a:spcPts val="0"/>
              </a:spcBef>
            </a:pPr>
            <a:r>
              <a:rPr lang="en-US" sz="2400" dirty="0"/>
              <a:t>Able to </a:t>
            </a:r>
            <a:r>
              <a:rPr lang="en-US" sz="2400" i="1" dirty="0"/>
              <a:t>“</a:t>
            </a:r>
            <a:r>
              <a:rPr lang="en-US" sz="2400" b="1" i="1" dirty="0"/>
              <a:t>discern</a:t>
            </a:r>
            <a:r>
              <a:rPr lang="en-US" sz="2400" i="1" dirty="0"/>
              <a:t>”</a:t>
            </a:r>
            <a:r>
              <a:rPr lang="en-US" sz="2400" dirty="0"/>
              <a:t> temporal matters but not spiritual. (Philippians 1:9; Hebrews 5:14)</a:t>
            </a:r>
          </a:p>
          <a:p>
            <a:pPr>
              <a:spcBef>
                <a:spcPts val="0"/>
              </a:spcBef>
            </a:pPr>
            <a:r>
              <a:rPr lang="en-US" sz="2400" dirty="0"/>
              <a:t>Through their knowledge of the OT scriptures, they should have been able to discern the times and signs to recognize. (Acts 13:27, </a:t>
            </a:r>
            <a:r>
              <a:rPr lang="en-US" sz="2400" i="1" dirty="0"/>
              <a:t>“r</a:t>
            </a:r>
            <a:r>
              <a:rPr lang="en-US" sz="2400" b="1" i="1" dirty="0"/>
              <a:t>ecognizing neither Him nor the utterances of the prophets which are read every Sabbath</a:t>
            </a:r>
            <a:r>
              <a:rPr lang="en-US" sz="2400" i="1" dirty="0"/>
              <a:t>, fulfilled these by condemning Him …”)</a:t>
            </a:r>
          </a:p>
          <a:p>
            <a:pPr>
              <a:spcBef>
                <a:spcPts val="0"/>
              </a:spcBef>
            </a:pPr>
            <a:r>
              <a:rPr lang="en-US" sz="2400" dirty="0"/>
              <a:t>There’s still the need to use the scriptures to help others </a:t>
            </a:r>
            <a:r>
              <a:rPr lang="en-US" sz="2400" i="1" dirty="0"/>
              <a:t>“</a:t>
            </a:r>
            <a:r>
              <a:rPr lang="en-US" sz="2400" b="1" i="1" dirty="0"/>
              <a:t>discern</a:t>
            </a:r>
            <a:r>
              <a:rPr lang="en-US" sz="2400" i="1" dirty="0"/>
              <a:t>” </a:t>
            </a:r>
            <a:r>
              <a:rPr lang="en-US" sz="2400" dirty="0"/>
              <a:t>the kingdom of God.</a:t>
            </a:r>
          </a:p>
        </p:txBody>
      </p:sp>
    </p:spTree>
    <p:extLst>
      <p:ext uri="{BB962C8B-B14F-4D97-AF65-F5344CB8AC3E}">
        <p14:creationId xmlns:p14="http://schemas.microsoft.com/office/powerpoint/2010/main" val="4121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3133</TotalTime>
  <Words>2225</Words>
  <Application>Microsoft Office PowerPoint</Application>
  <PresentationFormat>On-screen Show (4:3)</PresentationFormat>
  <Paragraphs>133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Courier New</vt:lpstr>
      <vt:lpstr>Palatino Linotype</vt:lpstr>
      <vt:lpstr>Company background presentation</vt:lpstr>
      <vt:lpstr>The Life of Jesus Christ Lesson 11 – In Galilee And Beyond</vt:lpstr>
      <vt:lpstr>Feeding Of The 4000 Matthew 15:29-39; Mark 7:31-8:10</vt:lpstr>
      <vt:lpstr>Feeding Of The 4000 Matthew 15:29-39; Mark 7:31-8:10</vt:lpstr>
      <vt:lpstr>Feeding Of The 4000 Matthew 15:29-39; Mark 7:31-8:10</vt:lpstr>
      <vt:lpstr>Feeding Of The 4000 Matthew 15:29-39; Mark 7:31-8:10</vt:lpstr>
      <vt:lpstr>The Leaven of the Pharisees Matthew 15:39-16:12; Mark 8:10-26</vt:lpstr>
      <vt:lpstr>The Leaven of the Pharisees Matthew 15:39-16:12; Mark 8:10-26</vt:lpstr>
      <vt:lpstr>The Leaven of the Pharisees Matthew 15:39-16:12; Mark 8:10-26</vt:lpstr>
      <vt:lpstr>The Leaven of the Pharisees Matthew 15:39-16:12; Mark 8:10-26</vt:lpstr>
      <vt:lpstr>The Leaven of the Pharisees Matthew 15:39-16:12; Mark 8:10-26</vt:lpstr>
      <vt:lpstr>The Leaven of the Pharisees Matthew 15:39-16:12; Mark 8:10-26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 Lesson 11 - (5-6-20)</dc:title>
  <dc:creator>Chris Simmons</dc:creator>
  <cp:lastModifiedBy>Richard Lidh</cp:lastModifiedBy>
  <cp:revision>12</cp:revision>
  <cp:lastPrinted>2020-05-08T03:19:11Z</cp:lastPrinted>
  <dcterms:created xsi:type="dcterms:W3CDTF">2011-11-13T00:33:04Z</dcterms:created>
  <dcterms:modified xsi:type="dcterms:W3CDTF">2020-05-08T03:19:16Z</dcterms:modified>
</cp:coreProperties>
</file>